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61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352312"/>
            <a:ext cx="7556421" cy="3081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087"/>
              </a:lnSpc>
              <a:buNone/>
            </a:pPr>
            <a:r>
              <a:rPr lang="en-US" sz="64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Addressing Non-Communicable Diseases</a:t>
            </a:r>
            <a:endParaRPr lang="en-US" sz="6470" dirty="0"/>
          </a:p>
        </p:txBody>
      </p:sp>
      <p:sp>
        <p:nvSpPr>
          <p:cNvPr id="6" name="Text 2"/>
          <p:cNvSpPr/>
          <p:nvPr/>
        </p:nvSpPr>
        <p:spPr>
          <a:xfrm>
            <a:off x="793790" y="4773573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leverage data-driven insights to address the rising burden of non-communicable diseases (NCDs) and contribute to the achievement of Sustainable Development Goal 3 (SDG 3): Good Health and Well-being.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649724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6504861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480334"/>
            <a:ext cx="348888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Lindokuhle Nkosinathi</a:t>
            </a:r>
            <a:endParaRPr lang="en-US" sz="2233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048941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Overview and SDG Alignment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793790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2503" y="3209211"/>
            <a:ext cx="152876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13" dirty="0"/>
          </a:p>
        </p:txBody>
      </p:sp>
      <p:sp>
        <p:nvSpPr>
          <p:cNvPr id="8" name="Text 4"/>
          <p:cNvSpPr/>
          <p:nvPr/>
        </p:nvSpPr>
        <p:spPr>
          <a:xfrm>
            <a:off x="1530906" y="3132772"/>
            <a:ext cx="2927747" cy="744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SDG 3: Good Health and Well-being</a:t>
            </a:r>
            <a:endParaRPr lang="en-US" sz="2344" dirty="0"/>
          </a:p>
        </p:txBody>
      </p:sp>
      <p:sp>
        <p:nvSpPr>
          <p:cNvPr id="9" name="Text 5"/>
          <p:cNvSpPr/>
          <p:nvPr/>
        </p:nvSpPr>
        <p:spPr>
          <a:xfrm>
            <a:off x="1530906" y="4013002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goal aims to ensure healthy lives and promote well-being for all at all ages.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313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39295" y="3209211"/>
            <a:ext cx="20252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13" dirty="0"/>
          </a:p>
        </p:txBody>
      </p:sp>
      <p:sp>
        <p:nvSpPr>
          <p:cNvPr id="12" name="Text 8"/>
          <p:cNvSpPr/>
          <p:nvPr/>
        </p:nvSpPr>
        <p:spPr>
          <a:xfrm>
            <a:off x="5422583" y="3132772"/>
            <a:ext cx="292774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NCD Burden</a:t>
            </a:r>
            <a:endParaRPr lang="en-US" sz="2344" dirty="0"/>
          </a:p>
        </p:txBody>
      </p:sp>
      <p:sp>
        <p:nvSpPr>
          <p:cNvPr id="13" name="Text 9"/>
          <p:cNvSpPr/>
          <p:nvPr/>
        </p:nvSpPr>
        <p:spPr>
          <a:xfrm>
            <a:off x="5422583" y="3640931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NCDs like heart disease, cancer, diabetes, and chronic respiratory diseases are major health challenges.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7857" y="6023015"/>
            <a:ext cx="202168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13"/>
              </a:lnSpc>
              <a:buNone/>
            </a:pPr>
            <a:r>
              <a:rPr lang="en-US" sz="281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13" dirty="0"/>
          </a:p>
        </p:txBody>
      </p:sp>
      <p:sp>
        <p:nvSpPr>
          <p:cNvPr id="16" name="Text 12"/>
          <p:cNvSpPr/>
          <p:nvPr/>
        </p:nvSpPr>
        <p:spPr>
          <a:xfrm>
            <a:off x="1530906" y="5946577"/>
            <a:ext cx="303823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Data-Driven Solutions</a:t>
            </a:r>
            <a:endParaRPr lang="en-US" sz="2344" dirty="0"/>
          </a:p>
        </p:txBody>
      </p:sp>
      <p:sp>
        <p:nvSpPr>
          <p:cNvPr id="17" name="Text 13"/>
          <p:cNvSpPr/>
          <p:nvPr/>
        </p:nvSpPr>
        <p:spPr>
          <a:xfrm>
            <a:off x="1530906" y="645473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data analysis and insights to inform interventions and improve health outcomes.</a:t>
            </a:r>
            <a:endParaRPr lang="en-US" sz="1786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94742"/>
            <a:ext cx="9994702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Definition and Significance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4005977"/>
            <a:ext cx="4429482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Problem: Rising NCD Prevalence</a:t>
            </a:r>
            <a:endParaRPr lang="en-US" sz="2344" dirty="0"/>
          </a:p>
        </p:txBody>
      </p:sp>
      <p:sp>
        <p:nvSpPr>
          <p:cNvPr id="6" name="Text 3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NCDs are on the rise globally, impacting individuals, families, and healthcare systems.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7599521" y="4005977"/>
            <a:ext cx="5932646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Significance: Health and Economic Impacts</a:t>
            </a:r>
            <a:endParaRPr lang="en-US" sz="2344" dirty="0"/>
          </a:p>
        </p:txBody>
      </p:sp>
      <p:sp>
        <p:nvSpPr>
          <p:cNvPr id="8" name="Text 5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NCDs lead to significant morbidity, mortality, and economic burdens, straining healthcare systems.</a:t>
            </a:r>
            <a:endParaRPr lang="en-US" sz="1786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75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64" y="3153370"/>
            <a:ext cx="8687157" cy="645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Database Design and Data Collection</a:t>
            </a:r>
            <a:endParaRPr lang="en-US" sz="4064" dirty="0"/>
          </a:p>
        </p:txBody>
      </p:sp>
      <p:sp>
        <p:nvSpPr>
          <p:cNvPr id="6" name="Shape 2"/>
          <p:cNvSpPr/>
          <p:nvPr/>
        </p:nvSpPr>
        <p:spPr>
          <a:xfrm>
            <a:off x="7303770" y="4093250"/>
            <a:ext cx="22860" cy="3440549"/>
          </a:xfrm>
          <a:prstGeom prst="roundRect">
            <a:avLst>
              <a:gd name="adj" fmla="val 361223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428839" y="4524018"/>
            <a:ext cx="688062" cy="22860"/>
          </a:xfrm>
          <a:prstGeom prst="roundRect">
            <a:avLst>
              <a:gd name="adj" fmla="val 361223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7094041" y="4314349"/>
            <a:ext cx="442317" cy="44231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48942" y="4380667"/>
            <a:ext cx="132517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43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38" dirty="0"/>
          </a:p>
        </p:txBody>
      </p:sp>
      <p:sp>
        <p:nvSpPr>
          <p:cNvPr id="10" name="Text 6"/>
          <p:cNvSpPr/>
          <p:nvPr/>
        </p:nvSpPr>
        <p:spPr>
          <a:xfrm>
            <a:off x="3653433" y="4289822"/>
            <a:ext cx="2580442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40"/>
              </a:lnSpc>
              <a:buNone/>
            </a:pPr>
            <a:r>
              <a:rPr lang="en-US" sz="20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Sources</a:t>
            </a:r>
            <a:endParaRPr lang="en-US" sz="2032" dirty="0"/>
          </a:p>
        </p:txBody>
      </p:sp>
      <p:sp>
        <p:nvSpPr>
          <p:cNvPr id="11" name="Text 7"/>
          <p:cNvSpPr/>
          <p:nvPr/>
        </p:nvSpPr>
        <p:spPr>
          <a:xfrm>
            <a:off x="814864" y="4730115"/>
            <a:ext cx="5419011" cy="628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77"/>
              </a:lnSpc>
              <a:buNone/>
            </a:pPr>
            <a:r>
              <a:rPr lang="en-US" sz="154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sources are leveraged, including medical records, registries, surveys, and public health databases.</a:t>
            </a:r>
            <a:endParaRPr lang="en-US" sz="1548" dirty="0"/>
          </a:p>
        </p:txBody>
      </p:sp>
      <p:sp>
        <p:nvSpPr>
          <p:cNvPr id="12" name="Shape 8"/>
          <p:cNvSpPr/>
          <p:nvPr/>
        </p:nvSpPr>
        <p:spPr>
          <a:xfrm>
            <a:off x="7513499" y="5506998"/>
            <a:ext cx="688062" cy="22860"/>
          </a:xfrm>
          <a:prstGeom prst="roundRect">
            <a:avLst>
              <a:gd name="adj" fmla="val 361223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041" y="5297329"/>
            <a:ext cx="442317" cy="44231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7391" y="5363647"/>
            <a:ext cx="175617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43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38" dirty="0"/>
          </a:p>
        </p:txBody>
      </p:sp>
      <p:sp>
        <p:nvSpPr>
          <p:cNvPr id="15" name="Text 11"/>
          <p:cNvSpPr/>
          <p:nvPr/>
        </p:nvSpPr>
        <p:spPr>
          <a:xfrm>
            <a:off x="8396526" y="5272802"/>
            <a:ext cx="4139327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20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 and Standardization</a:t>
            </a:r>
            <a:endParaRPr lang="en-US" sz="2032" dirty="0"/>
          </a:p>
        </p:txBody>
      </p:sp>
      <p:sp>
        <p:nvSpPr>
          <p:cNvPr id="16" name="Text 12"/>
          <p:cNvSpPr/>
          <p:nvPr/>
        </p:nvSpPr>
        <p:spPr>
          <a:xfrm>
            <a:off x="8396526" y="5713095"/>
            <a:ext cx="5419011" cy="628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54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cleaned, standardized, and validated to ensure accuracy and reliability.</a:t>
            </a:r>
            <a:endParaRPr lang="en-US" sz="1548" dirty="0"/>
          </a:p>
        </p:txBody>
      </p:sp>
      <p:sp>
        <p:nvSpPr>
          <p:cNvPr id="17" name="Shape 13"/>
          <p:cNvSpPr/>
          <p:nvPr/>
        </p:nvSpPr>
        <p:spPr>
          <a:xfrm>
            <a:off x="6428839" y="6391632"/>
            <a:ext cx="688062" cy="22860"/>
          </a:xfrm>
          <a:prstGeom prst="roundRect">
            <a:avLst>
              <a:gd name="adj" fmla="val 361223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4041" y="6181963"/>
            <a:ext cx="442317" cy="44231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27510" y="6248281"/>
            <a:ext cx="17526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43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38" dirty="0"/>
          </a:p>
        </p:txBody>
      </p:sp>
      <p:sp>
        <p:nvSpPr>
          <p:cNvPr id="20" name="Text 16"/>
          <p:cNvSpPr/>
          <p:nvPr/>
        </p:nvSpPr>
        <p:spPr>
          <a:xfrm>
            <a:off x="2840474" y="6157436"/>
            <a:ext cx="3393400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40"/>
              </a:lnSpc>
              <a:buNone/>
            </a:pPr>
            <a:r>
              <a:rPr lang="en-US" sz="203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Integration and Storage</a:t>
            </a:r>
            <a:endParaRPr lang="en-US" sz="2032" dirty="0"/>
          </a:p>
        </p:txBody>
      </p:sp>
      <p:sp>
        <p:nvSpPr>
          <p:cNvPr id="21" name="Text 17"/>
          <p:cNvSpPr/>
          <p:nvPr/>
        </p:nvSpPr>
        <p:spPr>
          <a:xfrm>
            <a:off x="814864" y="6597729"/>
            <a:ext cx="5419011" cy="628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77"/>
              </a:lnSpc>
              <a:buNone/>
            </a:pPr>
            <a:r>
              <a:rPr lang="en-US" sz="154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integrated into a secure and robust database system for efficient management and analysis.</a:t>
            </a:r>
            <a:endParaRPr lang="en-US" sz="1548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021318"/>
            <a:ext cx="7228284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 and Insights</a:t>
            </a:r>
            <a:endParaRPr lang="en-US" sz="4688" dirty="0"/>
          </a:p>
        </p:txBody>
      </p:sp>
      <p:sp>
        <p:nvSpPr>
          <p:cNvPr id="6" name="Shape 2"/>
          <p:cNvSpPr/>
          <p:nvPr/>
        </p:nvSpPr>
        <p:spPr>
          <a:xfrm>
            <a:off x="6280190" y="2105739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234017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Trend Analysis</a:t>
            </a:r>
            <a:endParaRPr lang="en-US" sz="2344" dirty="0"/>
          </a:p>
        </p:txBody>
      </p:sp>
      <p:sp>
        <p:nvSpPr>
          <p:cNvPr id="8" name="Text 4"/>
          <p:cNvSpPr/>
          <p:nvPr/>
        </p:nvSpPr>
        <p:spPr>
          <a:xfrm>
            <a:off x="6514624" y="2848332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trends in NCD prevalence, risk factors, and health outcomes over time.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10171867" y="2105739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6301" y="2340173"/>
            <a:ext cx="3195995" cy="744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Risk Factor Identification</a:t>
            </a:r>
            <a:endParaRPr lang="en-US" sz="2344" dirty="0"/>
          </a:p>
        </p:txBody>
      </p:sp>
      <p:sp>
        <p:nvSpPr>
          <p:cNvPr id="11" name="Text 7"/>
          <p:cNvSpPr/>
          <p:nvPr/>
        </p:nvSpPr>
        <p:spPr>
          <a:xfrm>
            <a:off x="10406301" y="3220403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Pinpointing modifiable risk factors like lifestyle, diet, and environmental exposures.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0190" y="4770358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4624" y="5004792"/>
            <a:ext cx="3195995" cy="744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Population Health Assessment</a:t>
            </a:r>
            <a:endParaRPr lang="en-US" sz="2344" dirty="0"/>
          </a:p>
        </p:txBody>
      </p:sp>
      <p:sp>
        <p:nvSpPr>
          <p:cNvPr id="14" name="Text 10"/>
          <p:cNvSpPr/>
          <p:nvPr/>
        </p:nvSpPr>
        <p:spPr>
          <a:xfrm>
            <a:off x="6514624" y="5885021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NCD burden across different populations and geographic areas.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10171867" y="4770358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06301" y="500479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Predictive Modeling</a:t>
            </a:r>
            <a:endParaRPr lang="en-US" sz="2344" dirty="0"/>
          </a:p>
        </p:txBody>
      </p:sp>
      <p:sp>
        <p:nvSpPr>
          <p:cNvPr id="17" name="Text 13"/>
          <p:cNvSpPr/>
          <p:nvPr/>
        </p:nvSpPr>
        <p:spPr>
          <a:xfrm>
            <a:off x="10406301" y="551295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models to forecast future trends and target interventions effectively.</a:t>
            </a:r>
            <a:endParaRPr lang="en-US" sz="1786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1363" y="956667"/>
            <a:ext cx="7834074" cy="12280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35"/>
              </a:lnSpc>
              <a:buNone/>
            </a:pPr>
            <a:r>
              <a:rPr lang="en-US" sz="386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Proposed Solutions and Interventions</a:t>
            </a:r>
            <a:endParaRPr lang="en-US" sz="3868" dirty="0"/>
          </a:p>
        </p:txBody>
      </p:sp>
      <p:sp>
        <p:nvSpPr>
          <p:cNvPr id="6" name="Shape 2"/>
          <p:cNvSpPr/>
          <p:nvPr/>
        </p:nvSpPr>
        <p:spPr>
          <a:xfrm>
            <a:off x="6141363" y="2465308"/>
            <a:ext cx="7834074" cy="4807506"/>
          </a:xfrm>
          <a:prstGeom prst="roundRect">
            <a:avLst>
              <a:gd name="adj" fmla="val 16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48983" y="2472928"/>
            <a:ext cx="7818834" cy="5392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336030" y="2592824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Intervention</a:t>
            </a:r>
            <a:endParaRPr lang="en-US" sz="1474" dirty="0"/>
          </a:p>
        </p:txBody>
      </p:sp>
      <p:sp>
        <p:nvSpPr>
          <p:cNvPr id="9" name="Text 5"/>
          <p:cNvSpPr/>
          <p:nvPr/>
        </p:nvSpPr>
        <p:spPr>
          <a:xfrm>
            <a:off x="10249257" y="2592824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474" dirty="0"/>
          </a:p>
        </p:txBody>
      </p:sp>
      <p:sp>
        <p:nvSpPr>
          <p:cNvPr id="10" name="Shape 6"/>
          <p:cNvSpPr/>
          <p:nvPr/>
        </p:nvSpPr>
        <p:spPr>
          <a:xfrm>
            <a:off x="6148983" y="3012162"/>
            <a:ext cx="7818834" cy="8386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336030" y="3132058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Modification Programs</a:t>
            </a:r>
            <a:endParaRPr lang="en-US" sz="1474" dirty="0"/>
          </a:p>
        </p:txBody>
      </p:sp>
      <p:sp>
        <p:nvSpPr>
          <p:cNvPr id="12" name="Text 8"/>
          <p:cNvSpPr/>
          <p:nvPr/>
        </p:nvSpPr>
        <p:spPr>
          <a:xfrm>
            <a:off x="10249257" y="3132058"/>
            <a:ext cx="3531513" cy="5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Promoting healthy diets, physical activity, and tobacco cessation.</a:t>
            </a:r>
            <a:endParaRPr lang="en-US" sz="1474" dirty="0"/>
          </a:p>
        </p:txBody>
      </p:sp>
      <p:sp>
        <p:nvSpPr>
          <p:cNvPr id="13" name="Shape 9"/>
          <p:cNvSpPr/>
          <p:nvPr/>
        </p:nvSpPr>
        <p:spPr>
          <a:xfrm>
            <a:off x="6148983" y="3850838"/>
            <a:ext cx="7818834" cy="1138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336030" y="3970734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and Screening</a:t>
            </a:r>
            <a:endParaRPr lang="en-US" sz="1474" dirty="0"/>
          </a:p>
        </p:txBody>
      </p:sp>
      <p:sp>
        <p:nvSpPr>
          <p:cNvPr id="15" name="Text 11"/>
          <p:cNvSpPr/>
          <p:nvPr/>
        </p:nvSpPr>
        <p:spPr>
          <a:xfrm>
            <a:off x="10249257" y="3970734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screening programs for key NCDs like cancer, diabetes, and cardiovascular disease.</a:t>
            </a:r>
            <a:endParaRPr lang="en-US" sz="1474" dirty="0"/>
          </a:p>
        </p:txBody>
      </p:sp>
      <p:sp>
        <p:nvSpPr>
          <p:cNvPr id="16" name="Shape 12"/>
          <p:cNvSpPr/>
          <p:nvPr/>
        </p:nvSpPr>
        <p:spPr>
          <a:xfrm>
            <a:off x="6148983" y="4988957"/>
            <a:ext cx="7818834" cy="1138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336030" y="5108853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Treatment and Care</a:t>
            </a:r>
            <a:endParaRPr lang="en-US" sz="1474" dirty="0"/>
          </a:p>
        </p:txBody>
      </p:sp>
      <p:sp>
        <p:nvSpPr>
          <p:cNvPr id="18" name="Text 14"/>
          <p:cNvSpPr/>
          <p:nvPr/>
        </p:nvSpPr>
        <p:spPr>
          <a:xfrm>
            <a:off x="10249257" y="5108853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access to affordable and effective treatments and preventive care.</a:t>
            </a:r>
            <a:endParaRPr lang="en-US" sz="1474" dirty="0"/>
          </a:p>
        </p:txBody>
      </p:sp>
      <p:sp>
        <p:nvSpPr>
          <p:cNvPr id="19" name="Shape 15"/>
          <p:cNvSpPr/>
          <p:nvPr/>
        </p:nvSpPr>
        <p:spPr>
          <a:xfrm>
            <a:off x="6148983" y="6127075"/>
            <a:ext cx="7818834" cy="1138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6336030" y="6246971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Policy and Regulatory Interventions</a:t>
            </a:r>
            <a:endParaRPr lang="en-US" sz="1474" dirty="0"/>
          </a:p>
        </p:txBody>
      </p:sp>
      <p:sp>
        <p:nvSpPr>
          <p:cNvPr id="21" name="Text 17"/>
          <p:cNvSpPr/>
          <p:nvPr/>
        </p:nvSpPr>
        <p:spPr>
          <a:xfrm>
            <a:off x="10249257" y="6246971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and implementing policies to address key risk factors and promote healthy behaviors.</a:t>
            </a:r>
            <a:endParaRPr lang="en-US" sz="1474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98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666" y="3479483"/>
            <a:ext cx="9630966" cy="711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1"/>
              </a:lnSpc>
              <a:buNone/>
            </a:pPr>
            <a:r>
              <a:rPr lang="en-US" sz="448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Implementation and Evaluation Plan</a:t>
            </a:r>
            <a:endParaRPr lang="en-US" sz="448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66" y="4516041"/>
            <a:ext cx="4371023" cy="8671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5360" y="5708333"/>
            <a:ext cx="2857262" cy="3556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224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Pilot Program Launch</a:t>
            </a:r>
            <a:endParaRPr lang="en-US" sz="2240" dirty="0"/>
          </a:p>
        </p:txBody>
      </p:sp>
      <p:sp>
        <p:nvSpPr>
          <p:cNvPr id="8" name="Text 3"/>
          <p:cNvSpPr/>
          <p:nvPr/>
        </p:nvSpPr>
        <p:spPr>
          <a:xfrm>
            <a:off x="975360" y="6193988"/>
            <a:ext cx="39376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1"/>
              </a:lnSpc>
              <a:buNone/>
            </a:pPr>
            <a:r>
              <a:rPr lang="en-US" sz="170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interventions in specific populations and geographic areas.</a:t>
            </a:r>
            <a:endParaRPr lang="en-US" sz="170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689" y="4516041"/>
            <a:ext cx="4371023" cy="86713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46383" y="5708333"/>
            <a:ext cx="3937635" cy="711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224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 and Monitoring</a:t>
            </a:r>
            <a:endParaRPr lang="en-US" sz="2240" dirty="0"/>
          </a:p>
        </p:txBody>
      </p:sp>
      <p:sp>
        <p:nvSpPr>
          <p:cNvPr id="11" name="Text 5"/>
          <p:cNvSpPr/>
          <p:nvPr/>
        </p:nvSpPr>
        <p:spPr>
          <a:xfrm>
            <a:off x="5346383" y="6549628"/>
            <a:ext cx="39376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1"/>
              </a:lnSpc>
              <a:buNone/>
            </a:pPr>
            <a:r>
              <a:rPr lang="en-US" sz="170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collecting data to assess intervention effectiveness and impact.</a:t>
            </a:r>
            <a:endParaRPr lang="en-US" sz="1707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711" y="4516041"/>
            <a:ext cx="4371023" cy="86713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7405" y="5708333"/>
            <a:ext cx="3559254" cy="3556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1"/>
              </a:lnSpc>
              <a:buNone/>
            </a:pPr>
            <a:r>
              <a:rPr lang="en-US" sz="224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Evaluation and Refinement</a:t>
            </a:r>
            <a:endParaRPr lang="en-US" sz="2240" dirty="0"/>
          </a:p>
        </p:txBody>
      </p:sp>
      <p:sp>
        <p:nvSpPr>
          <p:cNvPr id="14" name="Text 7"/>
          <p:cNvSpPr/>
          <p:nvPr/>
        </p:nvSpPr>
        <p:spPr>
          <a:xfrm>
            <a:off x="9717405" y="6193988"/>
            <a:ext cx="3937635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1"/>
              </a:lnSpc>
              <a:buNone/>
            </a:pPr>
            <a:r>
              <a:rPr lang="en-US" sz="170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data, evaluating outcomes, and refining interventions based on findings.</a:t>
            </a:r>
            <a:endParaRPr lang="en-US" sz="1707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60202"/>
            <a:ext cx="7312819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Next Steps</a:t>
            </a:r>
            <a:endParaRPr lang="en-US" sz="468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74462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253841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Findings</a:t>
            </a:r>
            <a:endParaRPr lang="en-US" sz="2344" dirty="0"/>
          </a:p>
        </p:txBody>
      </p:sp>
      <p:sp>
        <p:nvSpPr>
          <p:cNvPr id="8" name="Text 3"/>
          <p:cNvSpPr/>
          <p:nvPr/>
        </p:nvSpPr>
        <p:spPr>
          <a:xfrm>
            <a:off x="793790" y="3046571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has provided valuable insights into NCD trends and risk factors.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174462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42021" y="253841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Recommendations</a:t>
            </a:r>
            <a:endParaRPr lang="en-US" sz="2344" dirty="0"/>
          </a:p>
        </p:txBody>
      </p:sp>
      <p:sp>
        <p:nvSpPr>
          <p:cNvPr id="11" name="Text 5"/>
          <p:cNvSpPr/>
          <p:nvPr/>
        </p:nvSpPr>
        <p:spPr>
          <a:xfrm>
            <a:off x="4742021" y="3046571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Proposed interventions are tailored to address specific NCD challenges and populations.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15721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3790" y="560951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Next Steps</a:t>
            </a:r>
            <a:endParaRPr lang="en-US" sz="2344" dirty="0"/>
          </a:p>
        </p:txBody>
      </p:sp>
      <p:sp>
        <p:nvSpPr>
          <p:cNvPr id="14" name="Text 7"/>
          <p:cNvSpPr/>
          <p:nvPr/>
        </p:nvSpPr>
        <p:spPr>
          <a:xfrm>
            <a:off x="793790" y="6117669"/>
            <a:ext cx="3608070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the plan, monitoring progress, and adapting strategies based on evaluation results.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021" y="4815721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42021" y="560951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Partnerships</a:t>
            </a:r>
            <a:endParaRPr lang="en-US" sz="2344" dirty="0"/>
          </a:p>
        </p:txBody>
      </p:sp>
      <p:sp>
        <p:nvSpPr>
          <p:cNvPr id="17" name="Text 9"/>
          <p:cNvSpPr/>
          <p:nvPr/>
        </p:nvSpPr>
        <p:spPr>
          <a:xfrm>
            <a:off x="4742021" y="6117669"/>
            <a:ext cx="3608189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Continued collaboration with stakeholders, including healthcare providers, researchers, and policymakers.</a:t>
            </a:r>
            <a:endParaRPr lang="en-US" sz="1786" dirty="0"/>
          </a:p>
        </p:txBody>
      </p:sp>
      <p:pic>
        <p:nvPicPr>
          <p:cNvPr id="18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478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Lindokuhle Nkosinathi</cp:lastModifiedBy>
  <cp:revision>1</cp:revision>
  <dcterms:created xsi:type="dcterms:W3CDTF">2024-08-26T13:53:42Z</dcterms:created>
  <dcterms:modified xsi:type="dcterms:W3CDTF">2024-08-26T13:55:58Z</dcterms:modified>
</cp:coreProperties>
</file>